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4"/>
  </p:sldMasterIdLst>
  <p:notesMasterIdLst>
    <p:notesMasterId r:id="rId10"/>
  </p:notesMasterIdLst>
  <p:sldIdLst>
    <p:sldId id="256" r:id="rId5"/>
    <p:sldId id="27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52E1220-6817-4664-AD7C-475CC6991049}" v="12" dt="2024-06-17T18:30:14.1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 varScale="1">
        <p:scale>
          <a:sx n="78" d="100"/>
          <a:sy n="78" d="100"/>
        </p:scale>
        <p:origin x="787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10.jpe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A442376-E94F-429E-AA1A-87A18B479528}" type="datetimeFigureOut">
              <a:rPr lang="pt-PT" smtClean="0"/>
              <a:t>19/06/2024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5990B9-37A5-4E04-A9D2-483BCC50A431}" type="slidenum">
              <a:rPr lang="pt-PT" smtClean="0"/>
              <a:t>‹#›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81993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Imagem do Diapositivo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ção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PT" dirty="0"/>
          </a:p>
        </p:txBody>
      </p:sp>
      <p:sp>
        <p:nvSpPr>
          <p:cNvPr id="4" name="Marcador de Posição do Número do Diapositivo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5990B9-37A5-4E04-A9D2-483BCC50A431}" type="slidenum">
              <a:rPr lang="pt-PT" smtClean="0"/>
              <a:t>2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89092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8DD129-A8C2-419E-B641-6CC90F507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0" y="1524000"/>
            <a:ext cx="10668000" cy="22860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B33C04-8A23-4499-A6EF-1D190F0FB3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0" y="4571999"/>
            <a:ext cx="10668000" cy="15240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FA99FB-5674-4BC5-949F-8D45EC16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CF93-DD67-4FE2-8083-864693FE8E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05E934-32B6-44B1-9622-67F30BDA3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1903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BA5B09-FC60-445F-8A12-79869BEC60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A219F7-87F2-409F-BB0B-8FE9270C98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AC2BB8-59E0-4EB2-B3BE-59D8641EE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6984E-C0DE-461B-8011-8FC31B0EE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E7C03-68D3-445E-A5A2-8A935CFC9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21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21F0D7-112D-48B1-B32B-170B1AA2B51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43998" y="761999"/>
            <a:ext cx="2286000" cy="53340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27A7C1-8E5B-41DA-9802-F242D382B6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762001" y="761999"/>
            <a:ext cx="7619999" cy="53340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961CC7-F5B1-464A-8127-60645FB21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B94302-B381-4F37-A9FF-5CC551917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707151-541F-4104-B989-83A9DCA6E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38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AF011-A499-4054-89BF-A4800A68F6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6FB6E8-D956-45B5-9B4A-9D31DF466B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DB9DB-9E62-4292-915C-1DD413474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D462F1-BC30-4172-8353-363123A1D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2EE8A-96DF-4D7D-B434-778324756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475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28453A-F2B4-4EDB-B8FA-150267BC1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24000"/>
            <a:ext cx="10668000" cy="3038475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C46C51-ADF1-48FC-A4D9-38C369E783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4589463"/>
            <a:ext cx="10668000" cy="150653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C43B56-4DC7-490B-AEFD-55ED1ECFF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4738F8-C4B2-41D8-B627-A6DDB24B2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F43D49-23F8-4C4B-9C30-EDC030E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0806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5556D-6916-42E6-8820-8A0D328A50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2747A5-C962-477F-89AA-A32385D579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285999"/>
            <a:ext cx="5151119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D08312-30FC-44D8-B2A9-B5CAAD9F06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78879" y="2285999"/>
            <a:ext cx="5151121" cy="3810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ED84EB-AF90-4F19-A376-0FE5E50F9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38ED0-2789-41E4-A36E-83F92CA2E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221A83-6D60-45F0-9173-5F6D2438B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031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4FFAE2-03F4-4A94-86C4-9305B237C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AC5A5-E184-46B6-8AB5-C8E132D362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5999"/>
            <a:ext cx="5151119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CFE87-5D80-45CB-9D13-DFC9AFCEC7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2000" y="3048000"/>
            <a:ext cx="5151119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AC1E5A-8423-4749-8EDA-E13425F696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78878" y="2286000"/>
            <a:ext cx="5151122" cy="761999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A832AAA-4BB8-4A3D-9C79-516F82F800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78878" y="3048000"/>
            <a:ext cx="5151122" cy="3048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0BEC63-51D3-4C70-B804-BE9EF765A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5CA295-8563-402F-92C3-1F20C977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FA5918-109D-4342-84C0-9774A52C9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01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F2662-CBD1-4498-9B6E-2961F5EF1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F739AE-8101-4C18-8CF3-911BDF397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EB1C88-D181-449C-9BE1-E85068C18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38A2C9-E93B-4F0A-A021-9E3AEBC3F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6711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0AE8D9-9B42-438E-ADA6-CCFE45788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4F792B9-A8AF-4E13-8A25-741E89691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3A2CF6-DBC5-4491-B213-B3CD09D31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52326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727076-58C8-494C-B6B1-DC86F62DD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1998"/>
            <a:ext cx="3810000" cy="1524002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F29E36-0340-452F-8D0A-1BC3F3A388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0" y="762001"/>
            <a:ext cx="6096000" cy="5334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051C2E-E587-45E8-BDB1-DFF2F2791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0" y="2286000"/>
            <a:ext cx="3810000" cy="38100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21D993-DEDD-470E-B48B-CB053A55A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926C64-7401-4CA4-859F-74472AF869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108F41-F1F6-431C-9B45-8A447F188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995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104FB-422C-4023-9381-EB12F1582D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62000"/>
            <a:ext cx="3809999" cy="152400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BA3AA-DE44-4B1F-91D1-09F67B89B9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34000" y="762001"/>
            <a:ext cx="6021388" cy="5334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27B131-5117-4106-80DB-2AB208C4C9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62001" y="2286000"/>
            <a:ext cx="3809999" cy="38100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13918A-7F23-4C72-8E80-591324A30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69C88-B244-455D-A017-012B25B1ACDD}" type="datetimeFigureOut">
              <a:rPr lang="en-US" smtClean="0"/>
              <a:t>6/19/2024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071C8-76FE-4B83-8317-BD53C7C844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23681A-6F29-48FC-9409-319ED3E96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CE569E-9B7C-4CB9-AB80-C0841F922C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668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6EF5A53-0A64-4CA5-B9C7-1CB97CB5CF1C}"/>
              </a:ext>
            </a:extLst>
          </p:cNvPr>
          <p:cNvSpPr/>
          <p:nvPr/>
        </p:nvSpPr>
        <p:spPr>
          <a:xfrm>
            <a:off x="8157843" y="6244836"/>
            <a:ext cx="4034156" cy="613164"/>
          </a:xfrm>
          <a:custGeom>
            <a:avLst/>
            <a:gdLst>
              <a:gd name="connsiteX0" fmla="*/ 1479137 w 4034156"/>
              <a:gd name="connsiteY0" fmla="*/ 230 h 613164"/>
              <a:gd name="connsiteX1" fmla="*/ 3482844 w 4034156"/>
              <a:gd name="connsiteY1" fmla="*/ 298555 h 613164"/>
              <a:gd name="connsiteX2" fmla="*/ 3831590 w 4034156"/>
              <a:gd name="connsiteY2" fmla="*/ 425010 h 613164"/>
              <a:gd name="connsiteX3" fmla="*/ 4034156 w 4034156"/>
              <a:gd name="connsiteY3" fmla="*/ 494088 h 613164"/>
              <a:gd name="connsiteX4" fmla="*/ 4034156 w 4034156"/>
              <a:gd name="connsiteY4" fmla="*/ 613164 h 613164"/>
              <a:gd name="connsiteX5" fmla="*/ 0 w 4034156"/>
              <a:gd name="connsiteY5" fmla="*/ 613164 h 613164"/>
              <a:gd name="connsiteX6" fmla="*/ 54792 w 4034156"/>
              <a:gd name="connsiteY6" fmla="*/ 512415 h 613164"/>
              <a:gd name="connsiteX7" fmla="*/ 168327 w 4034156"/>
              <a:gd name="connsiteY7" fmla="*/ 366637 h 613164"/>
              <a:gd name="connsiteX8" fmla="*/ 1192562 w 4034156"/>
              <a:gd name="connsiteY8" fmla="*/ 1522 h 613164"/>
              <a:gd name="connsiteX9" fmla="*/ 1479137 w 4034156"/>
              <a:gd name="connsiteY9" fmla="*/ 230 h 61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034156" h="613164">
                <a:moveTo>
                  <a:pt x="1479137" y="230"/>
                </a:moveTo>
                <a:cubicBezTo>
                  <a:pt x="2152575" y="4287"/>
                  <a:pt x="2854487" y="63583"/>
                  <a:pt x="3482844" y="298555"/>
                </a:cubicBezTo>
                <a:cubicBezTo>
                  <a:pt x="3599338" y="342114"/>
                  <a:pt x="3715540" y="384216"/>
                  <a:pt x="3831590" y="425010"/>
                </a:cubicBezTo>
                <a:lnTo>
                  <a:pt x="4034156" y="494088"/>
                </a:lnTo>
                <a:lnTo>
                  <a:pt x="4034156" y="613164"/>
                </a:lnTo>
                <a:lnTo>
                  <a:pt x="0" y="613164"/>
                </a:lnTo>
                <a:lnTo>
                  <a:pt x="54792" y="512415"/>
                </a:lnTo>
                <a:cubicBezTo>
                  <a:pt x="88888" y="459433"/>
                  <a:pt x="126502" y="410480"/>
                  <a:pt x="168327" y="366637"/>
                </a:cubicBezTo>
                <a:cubicBezTo>
                  <a:pt x="428292" y="94062"/>
                  <a:pt x="821899" y="6565"/>
                  <a:pt x="1192562" y="1522"/>
                </a:cubicBezTo>
                <a:cubicBezTo>
                  <a:pt x="1287308" y="198"/>
                  <a:pt x="1382932" y="-349"/>
                  <a:pt x="1479137" y="23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" panose="020B0504020202020204" pitchFamily="34" charset="0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34ABFBEA-4EB0-4D02-A2C0-1733CD3D6F12}"/>
              </a:ext>
            </a:extLst>
          </p:cNvPr>
          <p:cNvSpPr/>
          <p:nvPr/>
        </p:nvSpPr>
        <p:spPr>
          <a:xfrm>
            <a:off x="1" y="688126"/>
            <a:ext cx="448491" cy="1634252"/>
          </a:xfrm>
          <a:custGeom>
            <a:avLst/>
            <a:gdLst>
              <a:gd name="connsiteX0" fmla="*/ 0 w 448491"/>
              <a:gd name="connsiteY0" fmla="*/ 0 h 1634252"/>
              <a:gd name="connsiteX1" fmla="*/ 12983 w 448491"/>
              <a:gd name="connsiteY1" fmla="*/ 10508 h 1634252"/>
              <a:gd name="connsiteX2" fmla="*/ 441611 w 448491"/>
              <a:gd name="connsiteY2" fmla="*/ 863751 h 1634252"/>
              <a:gd name="connsiteX3" fmla="*/ 251011 w 448491"/>
              <a:gd name="connsiteY3" fmla="*/ 1302895 h 1634252"/>
              <a:gd name="connsiteX4" fmla="*/ 74605 w 448491"/>
              <a:gd name="connsiteY4" fmla="*/ 1543249 h 1634252"/>
              <a:gd name="connsiteX5" fmla="*/ 0 w 448491"/>
              <a:gd name="connsiteY5" fmla="*/ 1634252 h 16342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48491" h="1634252">
                <a:moveTo>
                  <a:pt x="0" y="0"/>
                </a:moveTo>
                <a:lnTo>
                  <a:pt x="12983" y="10508"/>
                </a:lnTo>
                <a:cubicBezTo>
                  <a:pt x="278410" y="241022"/>
                  <a:pt x="489787" y="530267"/>
                  <a:pt x="441611" y="863751"/>
                </a:cubicBezTo>
                <a:cubicBezTo>
                  <a:pt x="418542" y="1022632"/>
                  <a:pt x="337007" y="1166302"/>
                  <a:pt x="251011" y="1302895"/>
                </a:cubicBezTo>
                <a:cubicBezTo>
                  <a:pt x="215138" y="1359902"/>
                  <a:pt x="154723" y="1442480"/>
                  <a:pt x="74605" y="1543249"/>
                </a:cubicBezTo>
                <a:lnTo>
                  <a:pt x="0" y="163425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>
              <a:solidFill>
                <a:prstClr val="white"/>
              </a:solidFill>
              <a:latin typeface="Avenir Next LT Pro" panose="020B0504020202020204" pitchFamily="34" charset="0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9E083F6-57F4-487B-A766-EA0462B1EED8}"/>
              </a:ext>
            </a:extLst>
          </p:cNvPr>
          <p:cNvSpPr/>
          <p:nvPr/>
        </p:nvSpPr>
        <p:spPr>
          <a:xfrm>
            <a:off x="7309459" y="6144069"/>
            <a:ext cx="4418271" cy="718159"/>
          </a:xfrm>
          <a:custGeom>
            <a:avLst/>
            <a:gdLst>
              <a:gd name="connsiteX0" fmla="*/ 1421452 w 4590626"/>
              <a:gd name="connsiteY0" fmla="*/ 0 h 713930"/>
              <a:gd name="connsiteX1" fmla="*/ 3247781 w 4590626"/>
              <a:gd name="connsiteY1" fmla="*/ 271915 h 713930"/>
              <a:gd name="connsiteX2" fmla="*/ 4517331 w 4590626"/>
              <a:gd name="connsiteY2" fmla="*/ 693394 h 713930"/>
              <a:gd name="connsiteX3" fmla="*/ 4590626 w 4590626"/>
              <a:gd name="connsiteY3" fmla="*/ 713930 h 713930"/>
              <a:gd name="connsiteX4" fmla="*/ 0 w 4590626"/>
              <a:gd name="connsiteY4" fmla="*/ 713930 h 713930"/>
              <a:gd name="connsiteX5" fmla="*/ 2854 w 4590626"/>
              <a:gd name="connsiteY5" fmla="*/ 705624 h 713930"/>
              <a:gd name="connsiteX6" fmla="*/ 226680 w 4590626"/>
              <a:gd name="connsiteY6" fmla="*/ 333970 h 713930"/>
              <a:gd name="connsiteX7" fmla="*/ 1160245 w 4590626"/>
              <a:gd name="connsiteY7" fmla="*/ 1178 h 713930"/>
              <a:gd name="connsiteX8" fmla="*/ 1421452 w 4590626"/>
              <a:gd name="connsiteY8" fmla="*/ 0 h 713930"/>
              <a:gd name="connsiteX0" fmla="*/ 1421452 w 4517331"/>
              <a:gd name="connsiteY0" fmla="*/ 0 h 713930"/>
              <a:gd name="connsiteX1" fmla="*/ 3247781 w 4517331"/>
              <a:gd name="connsiteY1" fmla="*/ 271915 h 713930"/>
              <a:gd name="connsiteX2" fmla="*/ 4517331 w 4517331"/>
              <a:gd name="connsiteY2" fmla="*/ 693394 h 713930"/>
              <a:gd name="connsiteX3" fmla="*/ 0 w 4517331"/>
              <a:gd name="connsiteY3" fmla="*/ 713930 h 713930"/>
              <a:gd name="connsiteX4" fmla="*/ 2854 w 4517331"/>
              <a:gd name="connsiteY4" fmla="*/ 705624 h 713930"/>
              <a:gd name="connsiteX5" fmla="*/ 226680 w 4517331"/>
              <a:gd name="connsiteY5" fmla="*/ 333970 h 713930"/>
              <a:gd name="connsiteX6" fmla="*/ 1160245 w 4517331"/>
              <a:gd name="connsiteY6" fmla="*/ 1178 h 713930"/>
              <a:gd name="connsiteX7" fmla="*/ 1421452 w 4517331"/>
              <a:gd name="connsiteY7" fmla="*/ 0 h 713930"/>
              <a:gd name="connsiteX0" fmla="*/ 0 w 4608771"/>
              <a:gd name="connsiteY0" fmla="*/ 713930 h 784834"/>
              <a:gd name="connsiteX1" fmla="*/ 2854 w 4608771"/>
              <a:gd name="connsiteY1" fmla="*/ 705624 h 784834"/>
              <a:gd name="connsiteX2" fmla="*/ 226680 w 4608771"/>
              <a:gd name="connsiteY2" fmla="*/ 333970 h 784834"/>
              <a:gd name="connsiteX3" fmla="*/ 1160245 w 4608771"/>
              <a:gd name="connsiteY3" fmla="*/ 1178 h 784834"/>
              <a:gd name="connsiteX4" fmla="*/ 1421452 w 4608771"/>
              <a:gd name="connsiteY4" fmla="*/ 0 h 784834"/>
              <a:gd name="connsiteX5" fmla="*/ 3247781 w 4608771"/>
              <a:gd name="connsiteY5" fmla="*/ 271915 h 784834"/>
              <a:gd name="connsiteX6" fmla="*/ 4608771 w 4608771"/>
              <a:gd name="connsiteY6" fmla="*/ 784834 h 784834"/>
              <a:gd name="connsiteX0" fmla="*/ 0 w 4418271"/>
              <a:gd name="connsiteY0" fmla="*/ 713930 h 718159"/>
              <a:gd name="connsiteX1" fmla="*/ 2854 w 4418271"/>
              <a:gd name="connsiteY1" fmla="*/ 705624 h 718159"/>
              <a:gd name="connsiteX2" fmla="*/ 226680 w 4418271"/>
              <a:gd name="connsiteY2" fmla="*/ 333970 h 718159"/>
              <a:gd name="connsiteX3" fmla="*/ 1160245 w 4418271"/>
              <a:gd name="connsiteY3" fmla="*/ 1178 h 718159"/>
              <a:gd name="connsiteX4" fmla="*/ 1421452 w 4418271"/>
              <a:gd name="connsiteY4" fmla="*/ 0 h 718159"/>
              <a:gd name="connsiteX5" fmla="*/ 3247781 w 4418271"/>
              <a:gd name="connsiteY5" fmla="*/ 271915 h 718159"/>
              <a:gd name="connsiteX6" fmla="*/ 4418271 w 4418271"/>
              <a:gd name="connsiteY6" fmla="*/ 718159 h 7181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18271" h="718159">
                <a:moveTo>
                  <a:pt x="0" y="713930"/>
                </a:moveTo>
                <a:lnTo>
                  <a:pt x="2854" y="705624"/>
                </a:lnTo>
                <a:cubicBezTo>
                  <a:pt x="60059" y="562888"/>
                  <a:pt x="131373" y="433874"/>
                  <a:pt x="226680" y="333970"/>
                </a:cubicBezTo>
                <a:cubicBezTo>
                  <a:pt x="463632" y="85526"/>
                  <a:pt x="822395" y="5774"/>
                  <a:pt x="1160245" y="1178"/>
                </a:cubicBezTo>
                <a:lnTo>
                  <a:pt x="1421452" y="0"/>
                </a:lnTo>
                <a:cubicBezTo>
                  <a:pt x="2035274" y="3698"/>
                  <a:pt x="2748311" y="152222"/>
                  <a:pt x="3247781" y="271915"/>
                </a:cubicBezTo>
                <a:cubicBezTo>
                  <a:pt x="3747251" y="391608"/>
                  <a:pt x="3902480" y="501606"/>
                  <a:pt x="4418271" y="718159"/>
                </a:cubicBezTo>
              </a:path>
            </a:pathLst>
          </a:cu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Next LT Pro Light"/>
              <a:ea typeface="+mn-ea"/>
              <a:cs typeface="+mn-cs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A2F988-7148-4375-83D8-12EE5EBC7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62000"/>
            <a:ext cx="10668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96238-C5B3-4F3C-97FA-890E1A51A2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62000" y="2286000"/>
            <a:ext cx="10668000" cy="381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E4474-0442-4E4B-9E5B-CA7B3951C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389165" y="194320"/>
            <a:ext cx="2040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76969C88-B244-455D-A017-012B25B1ACDD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626A98-F887-40E1-B9BA-9D93DE90E0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1999" y="6356350"/>
            <a:ext cx="661283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C8119-73F6-4713-9AD3-3628DCDFB8F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524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  <a:alpha val="70000"/>
                  </a:schemeClr>
                </a:solidFill>
              </a:defRPr>
            </a:lvl1pPr>
          </a:lstStyle>
          <a:p>
            <a:fld id="{07CE569E-9B7C-4CB9-AB80-C0841F922C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15457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18" r:id="rId6"/>
    <p:sldLayoutId id="2147483714" r:id="rId7"/>
    <p:sldLayoutId id="2147483715" r:id="rId8"/>
    <p:sldLayoutId id="2147483716" r:id="rId9"/>
    <p:sldLayoutId id="2147483717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jpe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A18C9FB-EC4C-4DAE-8F7D-C6E5AF607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56CF32B-0C4F-DFB5-CB05-1FA0E06823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0" y="1466193"/>
            <a:ext cx="4761411" cy="1744717"/>
          </a:xfrm>
        </p:spPr>
        <p:txBody>
          <a:bodyPr>
            <a:normAutofit fontScale="90000"/>
          </a:bodyPr>
          <a:lstStyle/>
          <a:p>
            <a:pPr algn="l"/>
            <a:r>
              <a:rPr lang="pt-PT" sz="4400" dirty="0" err="1"/>
              <a:t>Customer</a:t>
            </a:r>
            <a:r>
              <a:rPr lang="pt-PT" sz="4400" dirty="0"/>
              <a:t> </a:t>
            </a:r>
            <a:r>
              <a:rPr lang="pt-PT" sz="4400" dirty="0" err="1"/>
              <a:t>Segmentation</a:t>
            </a:r>
            <a:br>
              <a:rPr lang="pt-PT" sz="4400" dirty="0"/>
            </a:br>
            <a:r>
              <a:rPr lang="pt-PT" sz="4400" dirty="0" err="1"/>
              <a:t>Machine</a:t>
            </a:r>
            <a:r>
              <a:rPr lang="pt-PT" sz="4400" dirty="0"/>
              <a:t> </a:t>
            </a:r>
            <a:r>
              <a:rPr lang="pt-PT" sz="4400" dirty="0" err="1"/>
              <a:t>Learning</a:t>
            </a:r>
            <a:r>
              <a:rPr lang="pt-PT" sz="4400" dirty="0"/>
              <a:t> II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57B4F00-04CD-6500-D424-467F20B90C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0" y="4177861"/>
            <a:ext cx="4572000" cy="1524000"/>
          </a:xfrm>
        </p:spPr>
        <p:txBody>
          <a:bodyPr>
            <a:normAutofit fontScale="85000" lnSpcReduction="20000"/>
          </a:bodyPr>
          <a:lstStyle/>
          <a:p>
            <a:pPr algn="l">
              <a:lnSpc>
                <a:spcPct val="110000"/>
              </a:lnSpc>
              <a:spcAft>
                <a:spcPts val="800"/>
              </a:spcAft>
            </a:pPr>
            <a:r>
              <a:rPr lang="en-GB" sz="2400" kern="100" dirty="0">
                <a:solidFill>
                  <a:srgbClr val="FFFFFF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Dinis Gaspar nº 20221869</a:t>
            </a:r>
            <a:endParaRPr lang="pt-PT" sz="2400" kern="100" dirty="0">
              <a:solidFill>
                <a:srgbClr val="FFFFFF"/>
              </a:solidFill>
              <a:effectLst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l">
              <a:lnSpc>
                <a:spcPct val="110000"/>
              </a:lnSpc>
              <a:spcAft>
                <a:spcPts val="800"/>
              </a:spcAft>
            </a:pPr>
            <a:r>
              <a:rPr lang="pt-PT" sz="2400" kern="100" dirty="0">
                <a:solidFill>
                  <a:srgbClr val="FFFFFF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Dinis Fernandes nº 20221848</a:t>
            </a:r>
          </a:p>
          <a:p>
            <a:pPr algn="l">
              <a:lnSpc>
                <a:spcPct val="110000"/>
              </a:lnSpc>
              <a:spcAft>
                <a:spcPts val="800"/>
              </a:spcAft>
            </a:pPr>
            <a:r>
              <a:rPr lang="pt-PT" sz="2400" kern="100" dirty="0">
                <a:solidFill>
                  <a:srgbClr val="FFFFFF"/>
                </a:solidFill>
                <a:effectLst/>
                <a:ea typeface="Aptos" panose="020B0004020202020204" pitchFamily="34" charset="0"/>
                <a:cs typeface="Times New Roman" panose="02020603050405020304" pitchFamily="18" charset="0"/>
              </a:rPr>
              <a:t>Luís Mendes nº 20221949</a:t>
            </a:r>
          </a:p>
          <a:p>
            <a:pPr algn="l"/>
            <a:endParaRPr lang="pt-PT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807D02C8-AEF8-6512-451E-28CFC03564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54" r="20755"/>
          <a:stretch/>
        </p:blipFill>
        <p:spPr>
          <a:xfrm>
            <a:off x="-8" y="762006"/>
            <a:ext cx="5948805" cy="6095979"/>
          </a:xfrm>
          <a:custGeom>
            <a:avLst/>
            <a:gdLst/>
            <a:ahLst/>
            <a:cxnLst/>
            <a:rect l="l" t="t" r="r" b="b"/>
            <a:pathLst>
              <a:path w="5948805" h="6095979">
                <a:moveTo>
                  <a:pt x="1573832" y="765"/>
                </a:moveTo>
                <a:cubicBezTo>
                  <a:pt x="1940190" y="-10734"/>
                  <a:pt x="2329345" y="109280"/>
                  <a:pt x="2734663" y="238687"/>
                </a:cubicBezTo>
                <a:cubicBezTo>
                  <a:pt x="4118244" y="680647"/>
                  <a:pt x="5296697" y="1302752"/>
                  <a:pt x="5668316" y="3639516"/>
                </a:cubicBezTo>
                <a:cubicBezTo>
                  <a:pt x="5788298" y="4393559"/>
                  <a:pt x="5890546" y="5142244"/>
                  <a:pt x="5937022" y="5865869"/>
                </a:cubicBezTo>
                <a:lnTo>
                  <a:pt x="5948805" y="6095979"/>
                </a:lnTo>
                <a:lnTo>
                  <a:pt x="0" y="6095979"/>
                </a:lnTo>
                <a:lnTo>
                  <a:pt x="0" y="1621672"/>
                </a:lnTo>
                <a:lnTo>
                  <a:pt x="36310" y="1518814"/>
                </a:lnTo>
                <a:cubicBezTo>
                  <a:pt x="109805" y="1321982"/>
                  <a:pt x="192755" y="1133640"/>
                  <a:pt x="287891" y="956872"/>
                </a:cubicBezTo>
                <a:cubicBezTo>
                  <a:pt x="669453" y="247734"/>
                  <a:pt x="1102800" y="15549"/>
                  <a:pt x="1573832" y="765"/>
                </a:cubicBezTo>
                <a:close/>
              </a:path>
            </a:pathLst>
          </a:cu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47DB6CD-8E9E-4643-B3B6-01BD80429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23838" y="538152"/>
            <a:ext cx="6095989" cy="6543686"/>
          </a:xfrm>
          <a:custGeom>
            <a:avLst/>
            <a:gdLst>
              <a:gd name="connsiteX0" fmla="*/ 0 w 4033589"/>
              <a:gd name="connsiteY0" fmla="*/ 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8" fmla="*/ 0 w 4033589"/>
              <a:gd name="connsiteY8" fmla="*/ 0 h 6858000"/>
              <a:gd name="connsiteX0" fmla="*/ 0 w 4033589"/>
              <a:gd name="connsiteY0" fmla="*/ 6858000 h 6858000"/>
              <a:gd name="connsiteX1" fmla="*/ 1878934 w 4033589"/>
              <a:gd name="connsiteY1" fmla="*/ 0 h 6858000"/>
              <a:gd name="connsiteX2" fmla="*/ 1882313 w 4033589"/>
              <a:gd name="connsiteY2" fmla="*/ 2021 h 6858000"/>
              <a:gd name="connsiteX3" fmla="*/ 3475371 w 4033589"/>
              <a:gd name="connsiteY3" fmla="*/ 1517967 h 6858000"/>
              <a:gd name="connsiteX4" fmla="*/ 3975977 w 4033589"/>
              <a:gd name="connsiteY4" fmla="*/ 4379386 h 6858000"/>
              <a:gd name="connsiteX5" fmla="*/ 3312864 w 4033589"/>
              <a:gd name="connsiteY5" fmla="*/ 6852362 h 6858000"/>
              <a:gd name="connsiteX6" fmla="*/ 3310593 w 4033589"/>
              <a:gd name="connsiteY6" fmla="*/ 6858000 h 6858000"/>
              <a:gd name="connsiteX7" fmla="*/ 0 w 4033589"/>
              <a:gd name="connsiteY7" fmla="*/ 6858000 h 685800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1787494 w 3942149"/>
              <a:gd name="connsiteY0" fmla="*/ 0 h 6949440"/>
              <a:gd name="connsiteX1" fmla="*/ 1790873 w 3942149"/>
              <a:gd name="connsiteY1" fmla="*/ 2021 h 6949440"/>
              <a:gd name="connsiteX2" fmla="*/ 3383931 w 3942149"/>
              <a:gd name="connsiteY2" fmla="*/ 1517967 h 6949440"/>
              <a:gd name="connsiteX3" fmla="*/ 3884537 w 3942149"/>
              <a:gd name="connsiteY3" fmla="*/ 4379386 h 6949440"/>
              <a:gd name="connsiteX4" fmla="*/ 3221424 w 3942149"/>
              <a:gd name="connsiteY4" fmla="*/ 6852362 h 6949440"/>
              <a:gd name="connsiteX5" fmla="*/ 3219153 w 3942149"/>
              <a:gd name="connsiteY5" fmla="*/ 6858000 h 6949440"/>
              <a:gd name="connsiteX6" fmla="*/ 0 w 3942149"/>
              <a:gd name="connsiteY6" fmla="*/ 6949440 h 6949440"/>
              <a:gd name="connsiteX0" fmla="*/ 0 w 2154655"/>
              <a:gd name="connsiteY0" fmla="*/ 0 h 6858000"/>
              <a:gd name="connsiteX1" fmla="*/ 3379 w 2154655"/>
              <a:gd name="connsiteY1" fmla="*/ 2021 h 6858000"/>
              <a:gd name="connsiteX2" fmla="*/ 1596437 w 2154655"/>
              <a:gd name="connsiteY2" fmla="*/ 1517967 h 6858000"/>
              <a:gd name="connsiteX3" fmla="*/ 2097043 w 2154655"/>
              <a:gd name="connsiteY3" fmla="*/ 4379386 h 6858000"/>
              <a:gd name="connsiteX4" fmla="*/ 1433930 w 2154655"/>
              <a:gd name="connsiteY4" fmla="*/ 6852362 h 6858000"/>
              <a:gd name="connsiteX5" fmla="*/ 1431659 w 2154655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54655" h="6858000">
                <a:moveTo>
                  <a:pt x="0" y="0"/>
                </a:moveTo>
                <a:lnTo>
                  <a:pt x="3379" y="2021"/>
                </a:lnTo>
                <a:cubicBezTo>
                  <a:pt x="667061" y="423753"/>
                  <a:pt x="1239365" y="963389"/>
                  <a:pt x="1596437" y="1517967"/>
                </a:cubicBezTo>
                <a:cubicBezTo>
                  <a:pt x="2133142" y="2350886"/>
                  <a:pt x="2239839" y="3395752"/>
                  <a:pt x="2097043" y="4379386"/>
                </a:cubicBezTo>
                <a:cubicBezTo>
                  <a:pt x="2032295" y="4824358"/>
                  <a:pt x="1812506" y="5869368"/>
                  <a:pt x="1433930" y="6852362"/>
                </a:cubicBezTo>
                <a:lnTo>
                  <a:pt x="1431659" y="6858000"/>
                </a:lnTo>
              </a:path>
            </a:pathLst>
          </a:custGeom>
          <a:noFill/>
          <a:ln w="1905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 Light"/>
            </a:endParaRPr>
          </a:p>
        </p:txBody>
      </p:sp>
    </p:spTree>
    <p:extLst>
      <p:ext uri="{BB962C8B-B14F-4D97-AF65-F5344CB8AC3E}">
        <p14:creationId xmlns:p14="http://schemas.microsoft.com/office/powerpoint/2010/main" val="3949927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8" name="Picture 14" descr="Underrated Party Schools - Party Colleges - Thrillist">
            <a:extLst>
              <a:ext uri="{FF2B5EF4-FFF2-40B4-BE49-F238E27FC236}">
                <a16:creationId xmlns:a16="http://schemas.microsoft.com/office/drawing/2014/main" id="{73C5A095-1804-56C5-6BEB-86DDB2C94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4197" y="2127442"/>
            <a:ext cx="2902857" cy="152400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Golpes contra gamers roubam contas e itens raros para revendê-los">
            <a:extLst>
              <a:ext uri="{FF2B5EF4-FFF2-40B4-BE49-F238E27FC236}">
                <a16:creationId xmlns:a16="http://schemas.microsoft.com/office/drawing/2014/main" id="{7B216BDF-4C4B-349C-1580-CB3DD4496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331" y="4549239"/>
            <a:ext cx="2155111" cy="196843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Mar: Igreja Católica defende «condições de trabalho e segurança dos  pescadores» e alerta para efeitos da pandemia - Agência ECCLESIA">
            <a:extLst>
              <a:ext uri="{FF2B5EF4-FFF2-40B4-BE49-F238E27FC236}">
                <a16:creationId xmlns:a16="http://schemas.microsoft.com/office/drawing/2014/main" id="{552EA907-C076-02B1-A12F-6C474783A8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988" y="1767513"/>
            <a:ext cx="2330323" cy="219131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24EDB8C-F235-C752-2A55-EE56D685B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/>
              <a:t>Final Clusters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C71B3B0-8F6E-C055-1EF3-076C011CBB09}"/>
              </a:ext>
            </a:extLst>
          </p:cNvPr>
          <p:cNvSpPr txBox="1"/>
          <p:nvPr/>
        </p:nvSpPr>
        <p:spPr>
          <a:xfrm>
            <a:off x="0" y="3958827"/>
            <a:ext cx="2322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b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Fishermen</a:t>
            </a:r>
            <a:endParaRPr lang="pt-PT" sz="14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75B44F50-A72C-13F8-5A7C-1E9D7AC73346}"/>
              </a:ext>
            </a:extLst>
          </p:cNvPr>
          <p:cNvSpPr txBox="1"/>
          <p:nvPr/>
        </p:nvSpPr>
        <p:spPr>
          <a:xfrm>
            <a:off x="234902" y="6523305"/>
            <a:ext cx="194796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Gamers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0EBDAC90-0809-90D1-8FDA-EE1BCF93F367}"/>
              </a:ext>
            </a:extLst>
          </p:cNvPr>
          <p:cNvSpPr txBox="1"/>
          <p:nvPr/>
        </p:nvSpPr>
        <p:spPr>
          <a:xfrm>
            <a:off x="4438618" y="1678463"/>
            <a:ext cx="250408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Pet Lovers</a:t>
            </a:r>
            <a:endParaRPr lang="pt-PT" sz="12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CaixaDeTexto 21">
            <a:extLst>
              <a:ext uri="{FF2B5EF4-FFF2-40B4-BE49-F238E27FC236}">
                <a16:creationId xmlns:a16="http://schemas.microsoft.com/office/drawing/2014/main" id="{BB8C7561-66B2-F6F5-215A-DE087161E7F5}"/>
              </a:ext>
            </a:extLst>
          </p:cNvPr>
          <p:cNvSpPr txBox="1"/>
          <p:nvPr/>
        </p:nvSpPr>
        <p:spPr>
          <a:xfrm>
            <a:off x="2784184" y="3651483"/>
            <a:ext cx="2400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Young Party People</a:t>
            </a: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0AF00EC9-23C2-5D35-36EB-DEC0B5DA89EA}"/>
              </a:ext>
            </a:extLst>
          </p:cNvPr>
          <p:cNvSpPr txBox="1"/>
          <p:nvPr/>
        </p:nvSpPr>
        <p:spPr>
          <a:xfrm>
            <a:off x="6312788" y="3862947"/>
            <a:ext cx="260418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Young, lots of electronics</a:t>
            </a:r>
            <a:endParaRPr lang="pt-PT" sz="12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AEC3CA3-7293-779D-4861-037D2948B3A3}"/>
              </a:ext>
            </a:extLst>
          </p:cNvPr>
          <p:cNvSpPr txBox="1"/>
          <p:nvPr/>
        </p:nvSpPr>
        <p:spPr>
          <a:xfrm>
            <a:off x="3489665" y="6155631"/>
            <a:ext cx="21812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Vegetarians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2874245-A8EB-D738-2C53-985EA1160198}"/>
              </a:ext>
            </a:extLst>
          </p:cNvPr>
          <p:cNvSpPr txBox="1"/>
          <p:nvPr/>
        </p:nvSpPr>
        <p:spPr>
          <a:xfrm>
            <a:off x="8797358" y="2190527"/>
            <a:ext cx="2384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Parents</a:t>
            </a:r>
            <a:endParaRPr lang="pt-PT" sz="1200" b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EC285F5-F4D6-D1A7-C821-D37BD8F37735}"/>
              </a:ext>
            </a:extLst>
          </p:cNvPr>
          <p:cNvSpPr txBox="1"/>
          <p:nvPr/>
        </p:nvSpPr>
        <p:spPr>
          <a:xfrm>
            <a:off x="7885687" y="5840239"/>
            <a:ext cx="273567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Loyal Customers</a:t>
            </a:r>
            <a:endParaRPr lang="pt-PT" sz="12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47A0F5FB-5D65-643D-1C48-E92DC13298B0}"/>
              </a:ext>
            </a:extLst>
          </p:cNvPr>
          <p:cNvSpPr txBox="1"/>
          <p:nvPr/>
        </p:nvSpPr>
        <p:spPr>
          <a:xfrm>
            <a:off x="10010750" y="4390474"/>
            <a:ext cx="247651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GB" sz="1200" b="1" dirty="0"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Promotions</a:t>
            </a:r>
            <a:endParaRPr lang="pt-PT" sz="1200" b="1" dirty="0"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7E1C4B52-793E-10CC-54F5-2FEAEF9E59D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04196" y="152896"/>
            <a:ext cx="2758760" cy="155180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34" name="Picture 10" descr="Vegetarianism: what are the health benefits?">
            <a:extLst>
              <a:ext uri="{FF2B5EF4-FFF2-40B4-BE49-F238E27FC236}">
                <a16:creationId xmlns:a16="http://schemas.microsoft.com/office/drawing/2014/main" id="{DD7E4A3F-50EB-9D57-A218-B8EEFE423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40598" y="4238961"/>
            <a:ext cx="2879358" cy="192046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Our Electrical Device Addiction Is Killing The Planet. Here's What We Can  Do About It">
            <a:extLst>
              <a:ext uri="{FF2B5EF4-FFF2-40B4-BE49-F238E27FC236}">
                <a16:creationId xmlns:a16="http://schemas.microsoft.com/office/drawing/2014/main" id="{C7D106E9-CE21-CAA1-F052-22F4C0B7DD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0932" y="1638393"/>
            <a:ext cx="2507895" cy="219778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Shop assistant guiding customer - Stock Image - F009/1505 - Science Photo  Library">
            <a:extLst>
              <a:ext uri="{FF2B5EF4-FFF2-40B4-BE49-F238E27FC236}">
                <a16:creationId xmlns:a16="http://schemas.microsoft.com/office/drawing/2014/main" id="{8EA15736-C4D8-5B2C-2EF0-F2F38C043D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1241" y="4139946"/>
            <a:ext cx="2564572" cy="1708646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Making Memories While Shopping With Children | dadmarketing">
            <a:extLst>
              <a:ext uri="{FF2B5EF4-FFF2-40B4-BE49-F238E27FC236}">
                <a16:creationId xmlns:a16="http://schemas.microsoft.com/office/drawing/2014/main" id="{197ED476-E293-89C8-911C-75D565FB07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29732" y="73920"/>
            <a:ext cx="2519276" cy="210693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The Way You Use Numbers Can Change Customer Behavior (and Increase Sales)  According to Psychology | Inc.com">
            <a:extLst>
              <a:ext uri="{FF2B5EF4-FFF2-40B4-BE49-F238E27FC236}">
                <a16:creationId xmlns:a16="http://schemas.microsoft.com/office/drawing/2014/main" id="{BB7FCF9E-0C37-E016-C41E-6A1D572E9F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2294" y="2551681"/>
            <a:ext cx="1998176" cy="1754638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688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CBDC2-412A-F882-28B1-A30A2FB8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Targeted</a:t>
            </a:r>
            <a:r>
              <a:rPr lang="pt-PT" dirty="0"/>
              <a:t> </a:t>
            </a:r>
            <a:r>
              <a:rPr lang="pt-PT" dirty="0" err="1"/>
              <a:t>Promotions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4CF97B5-C8AF-750B-D046-244E4A429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94245"/>
            <a:ext cx="4196862" cy="3818083"/>
          </a:xfrm>
        </p:spPr>
        <p:txBody>
          <a:bodyPr/>
          <a:lstStyle/>
          <a:p>
            <a:pPr marL="0" indent="0">
              <a:buNone/>
            </a:pPr>
            <a:r>
              <a:rPr lang="pt-PT" dirty="0" err="1"/>
              <a:t>Fishermen</a:t>
            </a:r>
            <a:endParaRPr lang="pt-PT" dirty="0"/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Fish in the morning? Why not? 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10% discount on fish products in purchases before 1pm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Love Tuna and Salmon: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10% discount of in fresh tuna and salmon if they are bought together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Shrimp Lovers: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5% discount if you bought shrimp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473FA125-EBA0-A652-F49F-1B533DD8B75E}"/>
              </a:ext>
            </a:extLst>
          </p:cNvPr>
          <p:cNvSpPr txBox="1">
            <a:spLocks/>
          </p:cNvSpPr>
          <p:nvPr/>
        </p:nvSpPr>
        <p:spPr>
          <a:xfrm>
            <a:off x="4196862" y="2335066"/>
            <a:ext cx="4196862" cy="38180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Gamers</a:t>
            </a:r>
            <a:endParaRPr lang="pt-PT" dirty="0"/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Catalogs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(digital or physical) about new games, phones or laptops sent to these customers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Lovers Game Night: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50% discount on champagne with a purchase of a laptop, Samsung galaxy or iPhone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No one has to listen your music: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30% discount on Bluetooth headphones if you bought a Samsung galaxy  (the same with </a:t>
            </a:r>
            <a:r>
              <a:rPr lang="en-GB" sz="1800" kern="1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airpods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and an iPhone)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4B3D72ED-9E04-B40A-82F9-126EC5F95B9E}"/>
              </a:ext>
            </a:extLst>
          </p:cNvPr>
          <p:cNvSpPr txBox="1">
            <a:spLocks/>
          </p:cNvSpPr>
          <p:nvPr/>
        </p:nvSpPr>
        <p:spPr>
          <a:xfrm>
            <a:off x="8393724" y="2294244"/>
            <a:ext cx="3798276" cy="381808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Pet</a:t>
            </a:r>
            <a:r>
              <a:rPr lang="pt-PT" dirty="0"/>
              <a:t> </a:t>
            </a:r>
            <a:r>
              <a:rPr lang="pt-PT" dirty="0" err="1"/>
              <a:t>Lovers</a:t>
            </a:r>
            <a:endParaRPr lang="pt-PT" dirty="0"/>
          </a:p>
          <a:p>
            <a:pPr marL="34290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Catalogs</a:t>
            </a:r>
            <a:r>
              <a:rPr lang="en-GB" sz="18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about toys, homes and food for pets (being generic about the type of pet) sent them to these customers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Love Human’s Best Friends:</a:t>
            </a:r>
            <a:r>
              <a:rPr lang="en-GB" sz="1800" b="1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GB" sz="18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10% discount on pet products on purchases higher than 50€.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b="1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Spoil Human’s Best Friend: </a:t>
            </a:r>
            <a:r>
              <a:rPr lang="en-GB" sz="1800" kern="100" dirty="0">
                <a:solidFill>
                  <a:schemeClr val="tx1"/>
                </a:solidFill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 Buy 2 toys for your pet and get 1 free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cxnSp>
        <p:nvCxnSpPr>
          <p:cNvPr id="7" name="Conexão reta 6">
            <a:extLst>
              <a:ext uri="{FF2B5EF4-FFF2-40B4-BE49-F238E27FC236}">
                <a16:creationId xmlns:a16="http://schemas.microsoft.com/office/drawing/2014/main" id="{CC1A1613-368C-D800-7AD4-F631BF6A63BB}"/>
              </a:ext>
            </a:extLst>
          </p:cNvPr>
          <p:cNvCxnSpPr/>
          <p:nvPr/>
        </p:nvCxnSpPr>
        <p:spPr>
          <a:xfrm>
            <a:off x="4155299" y="2186247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Conexão reta 7">
            <a:extLst>
              <a:ext uri="{FF2B5EF4-FFF2-40B4-BE49-F238E27FC236}">
                <a16:creationId xmlns:a16="http://schemas.microsoft.com/office/drawing/2014/main" id="{BCB4E1D9-57C2-50FC-A84C-C50E4B077E27}"/>
              </a:ext>
            </a:extLst>
          </p:cNvPr>
          <p:cNvCxnSpPr/>
          <p:nvPr/>
        </p:nvCxnSpPr>
        <p:spPr>
          <a:xfrm>
            <a:off x="8314434" y="2145425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2731155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CBDC2-412A-F882-28B1-A30A2FB8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Targeted</a:t>
            </a:r>
            <a:r>
              <a:rPr lang="pt-PT" dirty="0"/>
              <a:t> </a:t>
            </a:r>
            <a:r>
              <a:rPr lang="pt-PT" dirty="0" err="1"/>
              <a:t>Promotions</a:t>
            </a:r>
            <a:endParaRPr lang="pt-PT" dirty="0"/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473FA125-EBA0-A652-F49F-1B533DD8B75E}"/>
              </a:ext>
            </a:extLst>
          </p:cNvPr>
          <p:cNvSpPr txBox="1">
            <a:spLocks/>
          </p:cNvSpPr>
          <p:nvPr/>
        </p:nvSpPr>
        <p:spPr>
          <a:xfrm>
            <a:off x="0" y="2302625"/>
            <a:ext cx="4050537" cy="381808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Young</a:t>
            </a:r>
            <a:r>
              <a:rPr lang="pt-PT" dirty="0"/>
              <a:t> </a:t>
            </a:r>
            <a:r>
              <a:rPr lang="pt-PT" dirty="0" err="1"/>
              <a:t>Party</a:t>
            </a:r>
            <a:r>
              <a:rPr lang="pt-PT" dirty="0"/>
              <a:t> </a:t>
            </a:r>
            <a:r>
              <a:rPr lang="pt-PT" dirty="0" err="1"/>
              <a:t>People</a:t>
            </a:r>
            <a:endParaRPr lang="pt-PT" dirty="0"/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For the Thirsty People: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 10% discount on alcohol and non-alcohol products on purchases higher than 50€.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“We don’t have money” Alcoholics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15% discount on beer on the purchase of cider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For that special night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20% discount on dessert wine and white wine if bought together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8" name="Marcador de Posição de Conteúdo 2">
            <a:extLst>
              <a:ext uri="{FF2B5EF4-FFF2-40B4-BE49-F238E27FC236}">
                <a16:creationId xmlns:a16="http://schemas.microsoft.com/office/drawing/2014/main" id="{6A929787-7A6C-F368-DCD9-7D95CA67DA11}"/>
              </a:ext>
            </a:extLst>
          </p:cNvPr>
          <p:cNvSpPr txBox="1">
            <a:spLocks/>
          </p:cNvSpPr>
          <p:nvPr/>
        </p:nvSpPr>
        <p:spPr>
          <a:xfrm>
            <a:off x="4050536" y="2406869"/>
            <a:ext cx="4287128" cy="419744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Promotions</a:t>
            </a:r>
            <a:endParaRPr lang="pt-PT" dirty="0"/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encourage higher purchases: 20% of discounts on purchases higher than 100€.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 U love it, we are here for U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Specific 10% discount on a certain product category </a:t>
            </a: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Surprise the wife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20% discount on dessert wine and white wine if bought them together.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Surprise the girlfriend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15% discount on beer on the purchase of cider (apply the same discount to white wine and dessert wine).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incentivize the purchase of other candies, put </a:t>
            </a: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stands with candy bars and gummies near the checkout and the self-checkout.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9" name="Marcador de Posição de Conteúdo 2">
            <a:extLst>
              <a:ext uri="{FF2B5EF4-FFF2-40B4-BE49-F238E27FC236}">
                <a16:creationId xmlns:a16="http://schemas.microsoft.com/office/drawing/2014/main" id="{D3AB15A7-FE24-1F7D-1412-101D6E1156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41464" y="2390244"/>
            <a:ext cx="4050536" cy="3818083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pt-PT" dirty="0" err="1"/>
              <a:t>Parents</a:t>
            </a:r>
            <a:endParaRPr lang="pt-PT" dirty="0"/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toy is not enough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buy 1 get 1 at 50%.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Separate the oil and cooking oil from the baby food as much as possible, to </a:t>
            </a: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incentivize them to walk and see more products.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incentivize the purchase of other candies, </a:t>
            </a: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put stands with candy bars and gummies near the checkout and the self-checkout.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cxnSp>
        <p:nvCxnSpPr>
          <p:cNvPr id="10" name="Conexão reta 9">
            <a:extLst>
              <a:ext uri="{FF2B5EF4-FFF2-40B4-BE49-F238E27FC236}">
                <a16:creationId xmlns:a16="http://schemas.microsoft.com/office/drawing/2014/main" id="{14C71492-D07A-F599-0DB5-C00D527ADACD}"/>
              </a:ext>
            </a:extLst>
          </p:cNvPr>
          <p:cNvCxnSpPr/>
          <p:nvPr/>
        </p:nvCxnSpPr>
        <p:spPr>
          <a:xfrm>
            <a:off x="4050537" y="2277917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Conexão reta 10">
            <a:extLst>
              <a:ext uri="{FF2B5EF4-FFF2-40B4-BE49-F238E27FC236}">
                <a16:creationId xmlns:a16="http://schemas.microsoft.com/office/drawing/2014/main" id="{DA91EDF5-5D8E-41E5-8D1D-D0EAA1383E3F}"/>
              </a:ext>
            </a:extLst>
          </p:cNvPr>
          <p:cNvCxnSpPr/>
          <p:nvPr/>
        </p:nvCxnSpPr>
        <p:spPr>
          <a:xfrm>
            <a:off x="8141464" y="2286000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9215900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3CBDC2-412A-F882-28B1-A30A2FB8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 dirty="0" err="1"/>
              <a:t>Targeted</a:t>
            </a:r>
            <a:r>
              <a:rPr lang="pt-PT" dirty="0"/>
              <a:t> </a:t>
            </a:r>
            <a:r>
              <a:rPr lang="pt-PT" dirty="0" err="1"/>
              <a:t>Promotions</a:t>
            </a:r>
            <a:endParaRPr lang="pt-PT" dirty="0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4CF97B5-C8AF-750B-D046-244E4A4290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2277917"/>
            <a:ext cx="3948545" cy="381808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pt-PT" dirty="0" err="1"/>
              <a:t>Vegetarians</a:t>
            </a:r>
            <a:r>
              <a:rPr lang="pt-PT" dirty="0"/>
              <a:t> </a:t>
            </a: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love Vegetables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10% discount on vegetables products on purchases higher than 30€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buFont typeface="+mj-lt"/>
              <a:buAutoNum type="arabicPeriod"/>
            </a:pPr>
            <a:r>
              <a:rPr lang="en-GB" sz="18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Our Special Basket for veggies</a:t>
            </a:r>
            <a:r>
              <a:rPr lang="en-GB" sz="18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15% discount on melons and mashed potatoes on purchase of 1 Kg (combined) of tomatoes and asparagus.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15000"/>
              </a:lnSpc>
              <a:spcAft>
                <a:spcPts val="800"/>
              </a:spcAft>
              <a:buFont typeface="+mj-lt"/>
              <a:buAutoNum type="arabicPeriod"/>
            </a:pPr>
            <a:r>
              <a:rPr lang="en-GB" sz="1800" b="1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If U love veggies we are here for U</a:t>
            </a:r>
            <a:r>
              <a:rPr lang="en-GB" sz="1800" kern="1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Aptos" panose="020B0004020202020204" pitchFamily="34" charset="0"/>
                <a:cs typeface="Times New Roman" panose="02020603050405020304" pitchFamily="18" charset="0"/>
              </a:rPr>
              <a:t>: 10% discount on asparagus, tomatoes, carrots and mashed potatoes.</a:t>
            </a:r>
            <a:endParaRPr lang="pt-PT" sz="18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4" name="Marcador de Posição de Conteúdo 2">
            <a:extLst>
              <a:ext uri="{FF2B5EF4-FFF2-40B4-BE49-F238E27FC236}">
                <a16:creationId xmlns:a16="http://schemas.microsoft.com/office/drawing/2014/main" id="{473FA125-EBA0-A652-F49F-1B533DD8B75E}"/>
              </a:ext>
            </a:extLst>
          </p:cNvPr>
          <p:cNvSpPr txBox="1">
            <a:spLocks/>
          </p:cNvSpPr>
          <p:nvPr/>
        </p:nvSpPr>
        <p:spPr>
          <a:xfrm>
            <a:off x="4082314" y="2346366"/>
            <a:ext cx="4065989" cy="3992498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Young</a:t>
            </a:r>
            <a:r>
              <a:rPr lang="pt-PT" dirty="0"/>
              <a:t> </a:t>
            </a:r>
            <a:r>
              <a:rPr lang="pt-PT" dirty="0" err="1"/>
              <a:t>Eletronics</a:t>
            </a:r>
            <a:r>
              <a:rPr lang="pt-PT" dirty="0"/>
              <a:t> </a:t>
            </a:r>
            <a:r>
              <a:rPr lang="pt-PT" dirty="0" err="1"/>
              <a:t>People</a:t>
            </a:r>
            <a:endParaRPr lang="pt-PT" dirty="0"/>
          </a:p>
          <a:p>
            <a:pPr marL="457200" lvl="0" indent="-4572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21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Separate the oil and cooking oil from the napkins as much as possible, to </a:t>
            </a:r>
            <a:r>
              <a:rPr lang="en-GB" sz="21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make them to walk and see more products.</a:t>
            </a:r>
            <a:endParaRPr lang="pt-PT" sz="21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21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encourage the purchase of other candies, </a:t>
            </a:r>
            <a:r>
              <a:rPr lang="en-GB" sz="21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put stands with candy bars and gummies near the checkout and the self-checkout.</a:t>
            </a:r>
            <a:endParaRPr lang="pt-PT" sz="21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21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Cakes and Oil</a:t>
            </a:r>
            <a:r>
              <a:rPr lang="en-GB" sz="21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20% discount on cake if they bought oil (or cooking oil).</a:t>
            </a:r>
            <a:endParaRPr lang="pt-PT" sz="21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457200" lvl="0" indent="-4572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2100" b="1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One Love Electronics</a:t>
            </a:r>
            <a:r>
              <a:rPr lang="en-GB" sz="2100" kern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10% discount in electronic products on purchases higher than 20€.</a:t>
            </a:r>
            <a:endParaRPr lang="pt-PT" sz="2100" kern="100" dirty="0">
              <a:solidFill>
                <a:schemeClr val="tx1"/>
              </a:solidFill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sp>
        <p:nvSpPr>
          <p:cNvPr id="5" name="Marcador de Posição de Conteúdo 2">
            <a:extLst>
              <a:ext uri="{FF2B5EF4-FFF2-40B4-BE49-F238E27FC236}">
                <a16:creationId xmlns:a16="http://schemas.microsoft.com/office/drawing/2014/main" id="{A5B299EF-9040-EA8E-9F59-6E3457A20818}"/>
              </a:ext>
            </a:extLst>
          </p:cNvPr>
          <p:cNvSpPr txBox="1">
            <a:spLocks/>
          </p:cNvSpPr>
          <p:nvPr/>
        </p:nvSpPr>
        <p:spPr>
          <a:xfrm>
            <a:off x="8148303" y="2286000"/>
            <a:ext cx="3921777" cy="398342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125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5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PT" dirty="0" err="1"/>
              <a:t>Loyal</a:t>
            </a:r>
            <a:r>
              <a:rPr lang="pt-PT" dirty="0"/>
              <a:t> </a:t>
            </a:r>
            <a:r>
              <a:rPr lang="pt-PT" dirty="0" err="1"/>
              <a:t>Customers</a:t>
            </a:r>
            <a:r>
              <a:rPr lang="pt-PT" dirty="0"/>
              <a:t> </a:t>
            </a: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Separate the oil and cooking oil from the napkins as much as possible, to</a:t>
            </a:r>
            <a:r>
              <a:rPr lang="en-GB" sz="1800" b="1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make them to walk and see more products.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incentivize the purchase of other candies, put stands with candy </a:t>
            </a:r>
            <a:r>
              <a:rPr lang="en-GB" sz="1800" b="1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bars and gummies near the checkout and the self-checkout.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Soups and Oil</a:t>
            </a:r>
            <a:r>
              <a:rPr lang="en-GB" sz="1800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:20% discount on soup if they bought oil (or cooking oil).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15000"/>
              </a:lnSpc>
              <a:spcAft>
                <a:spcPts val="800"/>
              </a:spcAft>
              <a:buSzPts val="1000"/>
              <a:buFont typeface="+mj-lt"/>
              <a:buAutoNum type="arabicPeriod"/>
              <a:tabLst>
                <a:tab pos="457200" algn="l"/>
              </a:tabLst>
            </a:pPr>
            <a:r>
              <a:rPr lang="en-GB" sz="1800" b="1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To the Sweet tooths</a:t>
            </a:r>
            <a:r>
              <a:rPr lang="en-GB" sz="1800" kern="0" dirty="0">
                <a:solidFill>
                  <a:schemeClr val="tx1"/>
                </a:solid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20% discount on candy bars if they bought cake.</a:t>
            </a:r>
            <a:endParaRPr lang="pt-PT" sz="1800" kern="100" dirty="0">
              <a:solidFill>
                <a:schemeClr val="tx1"/>
              </a:solidFill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endParaRPr lang="pt-PT" dirty="0"/>
          </a:p>
        </p:txBody>
      </p:sp>
      <p:cxnSp>
        <p:nvCxnSpPr>
          <p:cNvPr id="6" name="Conexão reta 5">
            <a:extLst>
              <a:ext uri="{FF2B5EF4-FFF2-40B4-BE49-F238E27FC236}">
                <a16:creationId xmlns:a16="http://schemas.microsoft.com/office/drawing/2014/main" id="{CB6F572D-22C9-3841-FCF3-7651EA6881AD}"/>
              </a:ext>
            </a:extLst>
          </p:cNvPr>
          <p:cNvCxnSpPr/>
          <p:nvPr/>
        </p:nvCxnSpPr>
        <p:spPr>
          <a:xfrm>
            <a:off x="4050537" y="2277917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7" name="Conexão reta 6">
            <a:extLst>
              <a:ext uri="{FF2B5EF4-FFF2-40B4-BE49-F238E27FC236}">
                <a16:creationId xmlns:a16="http://schemas.microsoft.com/office/drawing/2014/main" id="{69DE2CC0-69C1-61BA-9437-B0AD410D9E0D}"/>
              </a:ext>
            </a:extLst>
          </p:cNvPr>
          <p:cNvCxnSpPr/>
          <p:nvPr/>
        </p:nvCxnSpPr>
        <p:spPr>
          <a:xfrm>
            <a:off x="8120062" y="2277917"/>
            <a:ext cx="0" cy="3966902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9891701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Pebble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Custom 4">
      <a:majorFont>
        <a:latin typeface="Sitka Subhead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ebbleVTI" id="{8B4DB91D-6BB4-4BA3-973A-733D3AF2680E}" vid="{9A19CF0D-2077-4BF4-BAA5-86934C336D5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0C3674F528ADF4B8930385D2D16494A" ma:contentTypeVersion="12" ma:contentTypeDescription="Create a new document." ma:contentTypeScope="" ma:versionID="177657eb559f3d30752af36c050f3f50">
  <xsd:schema xmlns:xsd="http://www.w3.org/2001/XMLSchema" xmlns:xs="http://www.w3.org/2001/XMLSchema" xmlns:p="http://schemas.microsoft.com/office/2006/metadata/properties" xmlns:ns3="d7e95337-cb16-402f-938a-2362cd75128b" xmlns:ns4="17fdfab3-f574-47a8-b61d-5332acb2ec97" targetNamespace="http://schemas.microsoft.com/office/2006/metadata/properties" ma:root="true" ma:fieldsID="9870e7d5ba09478f4f7bc07b33c7a9b5" ns3:_="" ns4:_="">
    <xsd:import namespace="d7e95337-cb16-402f-938a-2362cd75128b"/>
    <xsd:import namespace="17fdfab3-f574-47a8-b61d-5332acb2ec9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_activity" minOccurs="0"/>
                <xsd:element ref="ns3:MediaServiceObjectDetectorVersions" minOccurs="0"/>
                <xsd:element ref="ns3:MediaServiceSearchProperties" minOccurs="0"/>
                <xsd:element ref="ns3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e95337-cb16-402f-938a-2362cd75128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_activity" ma:index="16" nillable="true" ma:displayName="_activity" ma:hidden="true" ma:internalName="_activity">
      <xsd:simpleType>
        <xsd:restriction base="dms:Note"/>
      </xsd:simpleType>
    </xsd:element>
    <xsd:element name="MediaServiceObjectDetectorVersions" ma:index="17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8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9" nillable="true" ma:displayName="MediaServiceDateTaken" ma:hidden="true" ma:indexed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7fdfab3-f574-47a8-b61d-5332acb2ec97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d7e95337-cb16-402f-938a-2362cd75128b" xsi:nil="true"/>
  </documentManagement>
</p:properties>
</file>

<file path=customXml/itemProps1.xml><?xml version="1.0" encoding="utf-8"?>
<ds:datastoreItem xmlns:ds="http://schemas.openxmlformats.org/officeDocument/2006/customXml" ds:itemID="{6C9C966A-F9DE-45CD-84AE-E856FF6A660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1C51BE3-DE77-427A-8515-6F8C7D0B23C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e95337-cb16-402f-938a-2362cd75128b"/>
    <ds:schemaRef ds:uri="17fdfab3-f574-47a8-b61d-5332acb2ec9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A7EF189-68B1-4132-B767-D021C10CB6AC}">
  <ds:schemaRefs>
    <ds:schemaRef ds:uri="http://purl.org/dc/elements/1.1/"/>
    <ds:schemaRef ds:uri="http://schemas.microsoft.com/office/2006/metadata/properties"/>
    <ds:schemaRef ds:uri="17fdfab3-f574-47a8-b61d-5332acb2ec97"/>
    <ds:schemaRef ds:uri="http://schemas.openxmlformats.org/package/2006/metadata/core-properties"/>
    <ds:schemaRef ds:uri="http://schemas.microsoft.com/office/2006/documentManagement/types"/>
    <ds:schemaRef ds:uri="http://www.w3.org/XML/1998/namespace"/>
    <ds:schemaRef ds:uri="d7e95337-cb16-402f-938a-2362cd75128b"/>
    <ds:schemaRef ds:uri="http://schemas.microsoft.com/office/infopath/2007/PartnerControls"/>
    <ds:schemaRef ds:uri="http://purl.org/dc/dcmitype/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675</Words>
  <Application>Microsoft Office PowerPoint</Application>
  <PresentationFormat>Widescreen</PresentationFormat>
  <Paragraphs>58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Aptos</vt:lpstr>
      <vt:lpstr>Arial</vt:lpstr>
      <vt:lpstr>Avenir Next LT Pro</vt:lpstr>
      <vt:lpstr>Avenir Next LT Pro Light</vt:lpstr>
      <vt:lpstr>Sitka Subheading</vt:lpstr>
      <vt:lpstr>Tahoma</vt:lpstr>
      <vt:lpstr>Times New Roman</vt:lpstr>
      <vt:lpstr>PebbleVTI</vt:lpstr>
      <vt:lpstr>Customer Segmentation Machine Learning II</vt:lpstr>
      <vt:lpstr>Final Clusters</vt:lpstr>
      <vt:lpstr>Targeted Promotions</vt:lpstr>
      <vt:lpstr>Targeted Promotions</vt:lpstr>
      <vt:lpstr>Targeted Promotions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Dinis Fernandes</dc:creator>
  <cp:lastModifiedBy>Luis Davila</cp:lastModifiedBy>
  <cp:revision>5</cp:revision>
  <dcterms:created xsi:type="dcterms:W3CDTF">2024-06-07T15:27:55Z</dcterms:created>
  <dcterms:modified xsi:type="dcterms:W3CDTF">2024-06-19T18:31:15Z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0x01010010C3674F528ADF4B8930385D2D16494A</vt:lpwstr>
  </property>
</Properties>
</file>

<file path=docProps/thumbnail.jpeg>
</file>